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E46EEA-45BB-40C5-A884-F1FAED31B67E}">
  <a:tblStyle styleId="{C9E46EEA-45BB-40C5-A884-F1FAED31B6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096ca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6096ca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a53bef7d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a53bef7d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a53bef7d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a53bef7d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53bef7d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53bef7d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a53bef7d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a53bef7d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a53bef7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a53bef7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832a36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9832a36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a53bef7d3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9a53bef7d3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a53bef7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9a53bef7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a53bef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9a53bef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a53bef7d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a53bef7d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53bef7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a53bef7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3bef7d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3bef7d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a53bef7d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a53bef7d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a53bef7d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9a53bef7d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a53bef7d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a53bef7d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a53bef7d3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a53bef7d3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a53bef7d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a53bef7d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a53bef7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9a53bef7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a53bef7d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a53bef7d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a53bef7d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a53bef7d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a53bef7d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a53bef7d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a53bef7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a53bef7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a53bef7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a53bef7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statmethods.net/stats/power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swcarpentry.github.io/r-novice-inflammation/02-func-R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0" Type="http://schemas.openxmlformats.org/officeDocument/2006/relationships/image" Target="../media/image3.jp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-flair.training/blogs/object-oriented-programming-in-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Objects and Operations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6" name="Google Shape;186;p3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31965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{C9E46EEA-45BB-40C5-A884-F1FAED31B67E}</a:tableStyleId>
              </a:tblPr>
              <a:tblGrid>
                <a:gridCol w="1360575"/>
                <a:gridCol w="3395275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Arithmetic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subtraction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multiplication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 or ^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exponentiation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modulus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%/%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 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4" name="Google Shape;194;p3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6" name="Google Shape;196;p35"/>
          <p:cNvGraphicFramePr/>
          <p:nvPr/>
        </p:nvGraphicFramePr>
        <p:xfrm>
          <a:off x="301113" y="86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{C9E46EEA-45BB-40C5-A884-F1FAED31B67E}</a:tableStyleId>
              </a:tblPr>
              <a:tblGrid>
                <a:gridCol w="1550150"/>
                <a:gridCol w="3824500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Logical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	&gt;=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   	Greater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	&lt;=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   	         Less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==	!=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 to    	Not equal 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|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&amp;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isTrue()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… is true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2" name="Google Shape;202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4" name="Google Shape;204;p36"/>
          <p:cNvGraphicFramePr/>
          <p:nvPr/>
        </p:nvGraphicFramePr>
        <p:xfrm>
          <a:off x="218350" y="88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{C9E46EEA-45BB-40C5-A884-F1FAED31B67E}</a:tableStyleId>
              </a:tblPr>
              <a:tblGrid>
                <a:gridCol w="2085975"/>
                <a:gridCol w="49053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Absolute value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sqrt()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Square root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Ceiling(3.457) is 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Floor(3.457) is 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Trunc(5.99) is 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Round(3.457, digits=2) is 3.48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Signif(3.475, digits=2) is 3.5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sin()   cos()  tan()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Trigonometric functions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log()  log10()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logarithm or common logarithm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e^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0" name="Google Shape;210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7" name="Google Shape;217;p3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36" y="1003349"/>
            <a:ext cx="7638727" cy="38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5" y="808625"/>
            <a:ext cx="8413774" cy="4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>
            <p:ph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2+3 demo cnt’d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563"/>
            <a:ext cx="8839200" cy="343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Think-Pair-Share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3, complete A3.ba in pairs (or 3s)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5787700" y="514950"/>
            <a:ext cx="2882350" cy="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Applying R to Biology</a:t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Experimental Design - What goes into it?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53" name="Google Shape;253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200" y="213725"/>
            <a:ext cx="2220750" cy="30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110825" y="4663225"/>
            <a:ext cx="642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https://www.statmethods.net/stats/power.html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7" name="Google Shape;257;p43"/>
          <p:cNvSpPr txBox="1"/>
          <p:nvPr>
            <p:ph idx="4294967295" type="body"/>
          </p:nvPr>
        </p:nvSpPr>
        <p:spPr>
          <a:xfrm>
            <a:off x="218350" y="5346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Garbage in, garbage out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667950" y="2923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How are you feeling?</a:t>
            </a:r>
            <a:endParaRPr b="1"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" sz="2000"/>
            </a:br>
            <a:r>
              <a:rPr lang="en" sz="2000"/>
              <a:t>Good. I’m starting to get the hang of this.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Meh. Could be better, but I’m getting there.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Terrible. I’m constantly frustrated.</a:t>
            </a:r>
            <a:br>
              <a:rPr lang="en" sz="2000"/>
            </a:br>
            <a:r>
              <a:rPr lang="en" sz="2000"/>
              <a:t>The world is a mess, but at least there’s bioinformatics.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Functions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63" name="Google Shape;263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7" cy="39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/>
        </p:nvSpPr>
        <p:spPr>
          <a:xfrm>
            <a:off x="110825" y="4735400"/>
            <a:ext cx="649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https://swcarpentry.github.io/r-novice-inflammation/02-func-R/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2" name="Google Shape;272;p4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839199" cy="28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6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Individually,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Work through A3.bb Q9-10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81" name="Google Shape;2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Dataframe operations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8" name="Google Shape;288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992725"/>
            <a:ext cx="8204252" cy="36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Viewing df with str()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96" name="Google Shape;296;p48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5" cy="397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3C78D8"/>
                </a:solidFill>
              </a:rPr>
              <a:t>Reach out -- We’re here for you!</a:t>
            </a:r>
            <a:endParaRPr b="1">
              <a:solidFill>
                <a:srgbClr val="3C78D8"/>
              </a:solidFill>
            </a:endParaRPr>
          </a:p>
        </p:txBody>
      </p:sp>
      <p:cxnSp>
        <p:nvCxnSpPr>
          <p:cNvPr id="122" name="Google Shape;122;p2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7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4" name="Google Shape;124;p27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6" name="Google Shape;126;p27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8" name="Google Shape;128;p27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>
            <p:ph type="title"/>
          </p:nvPr>
        </p:nvSpPr>
        <p:spPr>
          <a:xfrm>
            <a:off x="547050" y="744025"/>
            <a:ext cx="78081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/>
              <a:t>Question 1</a:t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string &lt;- TRUE ;what kind of object is ‘string’ 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character</a:t>
            </a:r>
            <a:br>
              <a:rPr lang="en" sz="1400"/>
            </a:br>
            <a:r>
              <a:rPr lang="en" sz="1400"/>
              <a:t>n</a:t>
            </a:r>
            <a:r>
              <a:rPr lang="en" sz="1400"/>
              <a:t>umeric</a:t>
            </a:r>
            <a:br>
              <a:rPr lang="en" sz="1400"/>
            </a:br>
            <a:r>
              <a:rPr lang="en" sz="1400"/>
              <a:t>logical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 u="sng"/>
              <a:t>Question 2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To convert a data.frame of different data types to the same types...</a:t>
            </a:r>
            <a:br>
              <a:rPr lang="en" sz="1800"/>
            </a:br>
            <a:r>
              <a:rPr lang="en" sz="1400"/>
              <a:t>I can split it into multiple matrices</a:t>
            </a:r>
            <a:br>
              <a:rPr lang="en" sz="1400"/>
            </a:br>
            <a:r>
              <a:rPr lang="en" sz="1400"/>
              <a:t>I can utilize the as.factor() function and adjust my code accordingly</a:t>
            </a:r>
            <a:br>
              <a:rPr lang="en" sz="1400"/>
            </a:br>
            <a:r>
              <a:rPr lang="en" sz="1400"/>
              <a:t>Both options are valid</a:t>
            </a:r>
            <a:br>
              <a:rPr lang="en" sz="1400"/>
            </a:br>
            <a:r>
              <a:rPr lang="en" sz="1400"/>
              <a:t>Neither option is valid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1" lang="en" sz="1800"/>
            </a:br>
            <a:r>
              <a:rPr b="1" lang="en" sz="1800" u="sng"/>
              <a:t>Question 3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/>
              <a:t>What is the R Kernel equivalent for Python %%bash?</a:t>
            </a:r>
            <a:br>
              <a:rPr lang="en" sz="1800"/>
            </a:br>
            <a:r>
              <a:rPr lang="en" sz="1400"/>
              <a:t>system( )</a:t>
            </a:r>
            <a:br>
              <a:rPr lang="en" sz="1400"/>
            </a:br>
            <a:r>
              <a:rPr lang="en" sz="1400"/>
              <a:t>b</a:t>
            </a:r>
            <a:r>
              <a:rPr lang="en" sz="1400"/>
              <a:t>ash( ) </a:t>
            </a:r>
            <a:br>
              <a:rPr lang="en" sz="1400"/>
            </a:br>
            <a:r>
              <a:rPr lang="en" sz="1400"/>
              <a:t>s</a:t>
            </a:r>
            <a:r>
              <a:rPr lang="en" sz="1400"/>
              <a:t>ystem{ }</a:t>
            </a:r>
            <a:br>
              <a:rPr lang="en" sz="1800"/>
            </a:br>
            <a:endParaRPr sz="1800"/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280650" y="1071750"/>
            <a:ext cx="85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What’s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3" name="Google Shape;153;p3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/>
          <p:nvPr/>
        </p:nvSpPr>
        <p:spPr>
          <a:xfrm>
            <a:off x="110825" y="4663225"/>
            <a:ext cx="589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https://data-flair.training/blogs/object-oriented-programming-in-r/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56" name="Google Shape;156;p30"/>
          <p:cNvSpPr txBox="1"/>
          <p:nvPr>
            <p:ph idx="4294967295" type="body"/>
          </p:nvPr>
        </p:nvSpPr>
        <p:spPr>
          <a:xfrm>
            <a:off x="218350" y="5346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x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2" name="Google Shape;162;p3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25" y="936975"/>
            <a:ext cx="4097838" cy="37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